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57" r:id="rId7"/>
    <p:sldId id="274" r:id="rId8"/>
    <p:sldId id="275" r:id="rId9"/>
    <p:sldId id="276" r:id="rId10"/>
    <p:sldId id="277" r:id="rId11"/>
    <p:sldId id="278" r:id="rId12"/>
    <p:sldId id="279" r:id="rId13"/>
    <p:sldId id="280" r:id="rId14"/>
    <p:sldId id="281" r:id="rId15"/>
    <p:sldId id="282" r:id="rId16"/>
    <p:sldId id="283" r:id="rId17"/>
    <p:sldId id="284"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2C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01" d="100"/>
          <a:sy n="101" d="100"/>
        </p:scale>
        <p:origin x="138" y="3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423848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2120365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54267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95568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408344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402015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166596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355368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237352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3546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817497-6DD4-4CE6-9AD4-F2FB283D2D0A}" type="datetimeFigureOut">
              <a:rPr lang="en-GB" smtClean="0"/>
              <a:t>30/04/2017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E3B04A-4798-423E-86A0-AC5D9DDE9821}" type="slidenum">
              <a:rPr lang="en-GB" smtClean="0"/>
              <a:t>‹#›</a:t>
            </a:fld>
            <a:endParaRPr lang="en-GB"/>
          </a:p>
        </p:txBody>
      </p:sp>
    </p:spTree>
    <p:extLst>
      <p:ext uri="{BB962C8B-B14F-4D97-AF65-F5344CB8AC3E}">
        <p14:creationId xmlns:p14="http://schemas.microsoft.com/office/powerpoint/2010/main" val="296304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17497-6DD4-4CE6-9AD4-F2FB283D2D0A}" type="datetimeFigureOut">
              <a:rPr lang="en-GB" smtClean="0"/>
              <a:t>30/04/2017 Sunday</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3B04A-4798-423E-86A0-AC5D9DDE9821}" type="slidenum">
              <a:rPr lang="en-GB" smtClean="0"/>
              <a:t>‹#›</a:t>
            </a:fld>
            <a:endParaRPr lang="en-GB"/>
          </a:p>
        </p:txBody>
      </p:sp>
    </p:spTree>
    <p:extLst>
      <p:ext uri="{BB962C8B-B14F-4D97-AF65-F5344CB8AC3E}">
        <p14:creationId xmlns:p14="http://schemas.microsoft.com/office/powerpoint/2010/main" val="157105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36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36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Tree>
    <p:extLst>
      <p:ext uri="{BB962C8B-B14F-4D97-AF65-F5344CB8AC3E}">
        <p14:creationId xmlns:p14="http://schemas.microsoft.com/office/powerpoint/2010/main" val="288013145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5" y="1943100"/>
            <a:ext cx="10115550" cy="2185214"/>
          </a:xfrm>
          <a:prstGeom prst="rect">
            <a:avLst/>
          </a:prstGeom>
          <a:noFill/>
        </p:spPr>
        <p:txBody>
          <a:bodyPr wrap="square" rtlCol="0">
            <a:spAutoFit/>
          </a:bodyPr>
          <a:lstStyle/>
          <a:p>
            <a:pPr marL="541338" indent="-541338">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1074738" indent="-533400">
              <a:buFont typeface="Arial" panose="020B0604020202020204" pitchFamily="34" charset="0"/>
              <a:buChar char="•"/>
            </a:pPr>
            <a:r>
              <a:rPr lang="en-GB" sz="24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Double meaning: “the third day”</a:t>
            </a:r>
          </a:p>
          <a:p>
            <a:pPr marL="1074738" indent="-533400">
              <a:buFont typeface="Arial" panose="020B0604020202020204" pitchFamily="34" charset="0"/>
              <a:buChar char="•"/>
            </a:pPr>
            <a:r>
              <a:rPr lang="en-GB" sz="24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Mary’s connection</a:t>
            </a:r>
          </a:p>
          <a:p>
            <a:pPr marL="1074738" indent="-533400">
              <a:buFont typeface="Arial" panose="020B0604020202020204" pitchFamily="34" charset="0"/>
              <a:buChar char="•"/>
            </a:pPr>
            <a:r>
              <a:rPr lang="en-GB" sz="24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Jewish weddings</a:t>
            </a:r>
          </a:p>
          <a:p>
            <a:pPr marL="1074738" indent="-533400">
              <a:buFont typeface="Arial" panose="020B0604020202020204" pitchFamily="34" charset="0"/>
              <a:buChar char="•"/>
            </a:pPr>
            <a:r>
              <a:rPr lang="en-GB" sz="28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Guest lists</a:t>
            </a:r>
            <a:endParaRPr lang="en-GB" sz="2800" b="1" dirty="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1661050"/>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4031873"/>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 </a:t>
            </a:r>
            <a:r>
              <a:rPr lang="en-GB" sz="2400" b="1" i="1" dirty="0">
                <a:ln>
                  <a:solidFill>
                    <a:schemeClr val="tx1"/>
                  </a:solidFill>
                </a:ln>
                <a:solidFill>
                  <a:srgbClr val="FF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When the wine was gone, Jesus’ mother said to him, ‘They have no more wine.’ </a:t>
            </a:r>
            <a:r>
              <a:rPr lang="en-GB" sz="2400" b="1" i="1" baseline="30000" dirty="0">
                <a:ln>
                  <a:solidFill>
                    <a:schemeClr val="tx1"/>
                  </a:solidFill>
                </a:ln>
                <a:solidFill>
                  <a:srgbClr val="FF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 </a:t>
            </a:r>
            <a:r>
              <a:rPr lang="en-GB" sz="2400" b="1" i="1" dirty="0">
                <a:ln>
                  <a:solidFill>
                    <a:schemeClr val="tx1"/>
                  </a:solidFill>
                </a:ln>
                <a:solidFill>
                  <a:srgbClr val="FF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‘Woman, why do you involve me?’ Jesus replied. ‘My hour has not yet come.’ His mother said to the servants, ‘Do whatever he tells you.’ Nearby stood six stone water jars, the kind used by the Jews for ceremonial washing, each holding from eighty to a hundred and twenty litres. Jesus said to the servants, ‘Fill the jars with water’; so they filled them to the brim. Then he told them, ‘Now draw some out and take it to the master of the banquet</a:t>
            </a:r>
            <a:r>
              <a:rPr lang="en-GB" sz="2400" b="1" i="1" dirty="0" smtClean="0">
                <a:ln>
                  <a:solidFill>
                    <a:schemeClr val="tx1"/>
                  </a:solidFill>
                </a:ln>
                <a:solidFill>
                  <a:srgbClr val="FF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a:t>
            </a:r>
            <a:endParaRPr lang="en-GB" sz="2400" b="1" dirty="0" smtClean="0">
              <a:ln>
                <a:solidFill>
                  <a:schemeClr val="tx1"/>
                </a:solidFill>
              </a:ln>
              <a:solidFill>
                <a:srgbClr val="0070C0"/>
              </a:solidFill>
              <a:effectLst>
                <a:glow rad="63500">
                  <a:schemeClr val="bg1"/>
                </a:glow>
              </a:effectLst>
              <a:latin typeface="Berlin Sans FB" panose="020E0602020502020306" pitchFamily="34" charset="0"/>
            </a:endParaRPr>
          </a:p>
        </p:txBody>
      </p:sp>
    </p:spTree>
    <p:extLst>
      <p:ext uri="{BB962C8B-B14F-4D97-AF65-F5344CB8AC3E}">
        <p14:creationId xmlns:p14="http://schemas.microsoft.com/office/powerpoint/2010/main" val="2057498808"/>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3662541"/>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 </a:t>
            </a:r>
            <a:r>
              <a:rPr lang="en-GB" sz="2400" b="1" i="1" dirty="0">
                <a:ln>
                  <a:solidFill>
                    <a:schemeClr val="tx1"/>
                  </a:solidFill>
                </a:ln>
                <a:solidFill>
                  <a:srgbClr val="FF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They did so, and the master of the banquet tasted the water that had been turned into wine. He did not realise where it had come from, though the servants who had drawn the water knew. Then he called the bridegroom aside and said, ‘Everyone brings out the choice wine first and then the cheaper wine after the guests have had too much to drink; but you have saved the best till now.’</a:t>
            </a:r>
          </a:p>
          <a:p>
            <a:endParaRPr lang="en-GB" sz="2400" b="1" dirty="0" smtClean="0">
              <a:ln>
                <a:solidFill>
                  <a:schemeClr val="tx1"/>
                </a:solidFill>
              </a:ln>
              <a:solidFill>
                <a:srgbClr val="0070C0"/>
              </a:solidFill>
              <a:effectLst>
                <a:glow rad="63500">
                  <a:schemeClr val="bg1"/>
                </a:glow>
              </a:effectLst>
              <a:latin typeface="Berlin Sans FB" panose="020E0602020502020306" pitchFamily="34" charset="0"/>
            </a:endParaRPr>
          </a:p>
        </p:txBody>
      </p:sp>
    </p:spTree>
    <p:extLst>
      <p:ext uri="{BB962C8B-B14F-4D97-AF65-F5344CB8AC3E}">
        <p14:creationId xmlns:p14="http://schemas.microsoft.com/office/powerpoint/2010/main" val="1815221593"/>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1446550"/>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p:txBody>
      </p:sp>
    </p:spTree>
    <p:extLst>
      <p:ext uri="{BB962C8B-B14F-4D97-AF65-F5344CB8AC3E}">
        <p14:creationId xmlns:p14="http://schemas.microsoft.com/office/powerpoint/2010/main" val="868847455"/>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2246769"/>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a:t>
            </a: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reply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“Woman, why do you involve me? My hour has not yet come.”</a:t>
            </a:r>
            <a:endParaRPr lang="en-GB" sz="2400" b="1" dirty="0" smtClean="0">
              <a:ln>
                <a:solidFill>
                  <a:schemeClr val="tx1"/>
                </a:solidFill>
              </a:ln>
              <a:solidFill>
                <a:srgbClr val="8B2C25"/>
              </a:solidFill>
              <a:effectLst>
                <a:glow rad="63500">
                  <a:srgbClr val="FFFF00"/>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7985479"/>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2185214"/>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No disrespect intended – see 19:26; 20:15</a:t>
            </a:r>
          </a:p>
        </p:txBody>
      </p:sp>
    </p:spTree>
    <p:extLst>
      <p:ext uri="{BB962C8B-B14F-4D97-AF65-F5344CB8AC3E}">
        <p14:creationId xmlns:p14="http://schemas.microsoft.com/office/powerpoint/2010/main" val="1064835090"/>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1134726" cy="2554545"/>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No disrespect intended – see 19:26; 20:15</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Modern expression: </a:t>
            </a:r>
            <a:r>
              <a:rPr lang="en-GB" sz="2400" b="1" i="1" dirty="0" smtClean="0">
                <a:ln>
                  <a:solidFill>
                    <a:schemeClr val="tx1"/>
                  </a:solidFill>
                </a:ln>
                <a:solidFill>
                  <a:srgbClr val="FF000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“you must not tell me what to do” </a:t>
            </a:r>
            <a:r>
              <a:rPr lang="en-GB" sz="2400" b="1" dirty="0" smtClean="0">
                <a:ln>
                  <a:solidFill>
                    <a:schemeClr val="tx1"/>
                  </a:solidFill>
                </a:ln>
                <a:solidFill>
                  <a:srgbClr val="FF000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(GNT)</a:t>
            </a:r>
          </a:p>
        </p:txBody>
      </p:sp>
    </p:spTree>
    <p:extLst>
      <p:ext uri="{BB962C8B-B14F-4D97-AF65-F5344CB8AC3E}">
        <p14:creationId xmlns:p14="http://schemas.microsoft.com/office/powerpoint/2010/main" val="2871258738"/>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1134726" cy="2985433"/>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No disrespect intended – see 19:26; 20:15</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Modern expression: </a:t>
            </a:r>
            <a:r>
              <a:rPr lang="en-GB" sz="2400" b="1" i="1" dirty="0" smtClean="0">
                <a:ln>
                  <a:solidFill>
                    <a:schemeClr val="tx1"/>
                  </a:solidFill>
                </a:ln>
                <a:solidFill>
                  <a:srgbClr val="FF000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“you must not tell me what to do” </a:t>
            </a:r>
            <a:r>
              <a:rPr lang="en-GB" sz="2400" b="1" dirty="0" smtClean="0">
                <a:ln>
                  <a:solidFill>
                    <a:schemeClr val="tx1"/>
                  </a:solidFill>
                </a:ln>
                <a:solidFill>
                  <a:srgbClr val="FF000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(GNT)</a:t>
            </a:r>
          </a:p>
          <a:p>
            <a:pPr marL="1533525" lvl="1" indent="-533400">
              <a:buFont typeface="Wingdings" panose="05000000000000000000" pitchFamily="2" charset="2"/>
              <a:buChar char="Ø"/>
            </a:pPr>
            <a:r>
              <a:rPr lang="en-GB" sz="28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reasons</a:t>
            </a:r>
          </a:p>
        </p:txBody>
      </p:sp>
    </p:spTree>
    <p:extLst>
      <p:ext uri="{BB962C8B-B14F-4D97-AF65-F5344CB8AC3E}">
        <p14:creationId xmlns:p14="http://schemas.microsoft.com/office/powerpoint/2010/main" val="2255018860"/>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982325" cy="2616101"/>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 -</a:t>
            </a:r>
            <a:r>
              <a:rPr lang="en-GB" sz="2800" b="1" dirty="0" smtClean="0">
                <a:ln>
                  <a:solidFill>
                    <a:schemeClr val="tx1"/>
                  </a:solidFill>
                </a:ln>
                <a:solidFill>
                  <a:srgbClr val="8B2C25"/>
                </a:solidFill>
                <a:effectLst>
                  <a:glow rad="63500">
                    <a:schemeClr val="bg1"/>
                  </a:glow>
                </a:effectLst>
                <a:latin typeface="Berlin Sans FB" panose="020E0602020502020306" pitchFamily="34" charset="0"/>
              </a:rPr>
              <a:t> </a:t>
            </a:r>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His mother said to the servants, ‘Do whatever he tells you.’ </a:t>
            </a:r>
            <a:endParaRPr lang="en-GB" sz="2800" b="1" dirty="0" smtClean="0">
              <a:ln>
                <a:solidFill>
                  <a:schemeClr val="tx1"/>
                </a:solidFill>
              </a:ln>
              <a:solidFill>
                <a:srgbClr val="8B2C25"/>
              </a:solidFill>
              <a:effectLst>
                <a:glow rad="63500">
                  <a:schemeClr val="bg1"/>
                </a:glow>
              </a:effectLst>
              <a:latin typeface="Berlin Sans FB" panose="020E0602020502020306" pitchFamily="34" charset="0"/>
            </a:endParaRPr>
          </a:p>
        </p:txBody>
      </p:sp>
    </p:spTree>
    <p:extLst>
      <p:ext uri="{BB962C8B-B14F-4D97-AF65-F5344CB8AC3E}">
        <p14:creationId xmlns:p14="http://schemas.microsoft.com/office/powerpoint/2010/main" val="2540687893"/>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2616101"/>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p:txBody>
      </p:sp>
    </p:spTree>
    <p:extLst>
      <p:ext uri="{BB962C8B-B14F-4D97-AF65-F5344CB8AC3E}">
        <p14:creationId xmlns:p14="http://schemas.microsoft.com/office/powerpoint/2010/main" val="168545141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4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4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405586"/>
          </a:xfrm>
        </p:spPr>
        <p:txBody>
          <a:bodyPr>
            <a:normAutofit/>
          </a:bodyPr>
          <a:lstStyle/>
          <a:p>
            <a:r>
              <a:rPr lang="en-GB"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990600" y="2021660"/>
            <a:ext cx="9944099" cy="523220"/>
          </a:xfrm>
          <a:prstGeom prst="rect">
            <a:avLst/>
          </a:prstGeom>
          <a:noFill/>
        </p:spPr>
        <p:txBody>
          <a:bodyPr wrap="square" rtlCol="0">
            <a:spAutoFit/>
          </a:bodyPr>
          <a:lstStyle/>
          <a:p>
            <a:pPr marL="285750" indent="-285750">
              <a:buFont typeface="Arial" panose="020B0604020202020204" pitchFamily="34" charset="0"/>
              <a:buChar char="•"/>
            </a:pPr>
            <a:r>
              <a:rPr lang="en-GB" sz="2800" b="1" dirty="0" smtClean="0">
                <a:ln>
                  <a:solidFill>
                    <a:schemeClr val="tx1"/>
                  </a:solidFill>
                </a:ln>
                <a:solidFill>
                  <a:srgbClr val="0070C0"/>
                </a:solidFill>
              </a:rPr>
              <a:t>Precise chronology</a:t>
            </a:r>
            <a:endParaRPr lang="en-GB" sz="2800" b="1" dirty="0">
              <a:ln>
                <a:solidFill>
                  <a:schemeClr val="tx1"/>
                </a:solidFill>
              </a:ln>
              <a:solidFill>
                <a:srgbClr val="0070C0"/>
              </a:solidFill>
            </a:endParaRPr>
          </a:p>
        </p:txBody>
      </p:sp>
    </p:spTree>
    <p:extLst>
      <p:ext uri="{BB962C8B-B14F-4D97-AF65-F5344CB8AC3E}">
        <p14:creationId xmlns:p14="http://schemas.microsoft.com/office/powerpoint/2010/main" val="2662445836"/>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2985433"/>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instructions</a:t>
            </a:r>
          </a:p>
        </p:txBody>
      </p:sp>
      <p:sp>
        <p:nvSpPr>
          <p:cNvPr id="6" name="TextBox 5"/>
          <p:cNvSpPr txBox="1"/>
          <p:nvPr/>
        </p:nvSpPr>
        <p:spPr>
          <a:xfrm>
            <a:off x="2124075" y="4785271"/>
            <a:ext cx="9925050" cy="2215991"/>
          </a:xfrm>
          <a:prstGeom prst="rect">
            <a:avLst/>
          </a:prstGeom>
          <a:noFill/>
        </p:spPr>
        <p:txBody>
          <a:bodyPr wrap="square" rtlCol="0">
            <a:spAutoFit/>
          </a:bodyPr>
          <a:lstStyle/>
          <a:p>
            <a:r>
              <a:rPr lang="en-GB" sz="24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Nearby stood six stone water jars, the kind used by the Jews for ceremonial washing, each holding from eighty to a hundred and twenty litres. Jesus said to the servants, ‘Fill the jars with water’; so they filled them to the brim. Then he told them, ‘Now draw some out and take it to the master of the banquet. They did so. </a:t>
            </a:r>
          </a:p>
          <a:p>
            <a:endParaRPr lang="en-GB" dirty="0"/>
          </a:p>
        </p:txBody>
      </p:sp>
    </p:spTree>
    <p:extLst>
      <p:ext uri="{BB962C8B-B14F-4D97-AF65-F5344CB8AC3E}">
        <p14:creationId xmlns:p14="http://schemas.microsoft.com/office/powerpoint/2010/main" val="4270857667"/>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3416320"/>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instructions</a:t>
            </a:r>
          </a:p>
          <a:p>
            <a:pPr marL="1533525" lvl="1" indent="-533400">
              <a:buFont typeface="Wingdings" panose="05000000000000000000" pitchFamily="2" charset="2"/>
              <a:buChar char="Ø"/>
            </a:pPr>
            <a:r>
              <a:rPr lang="en-GB" sz="28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Purification rituals</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3781425"/>
            <a:ext cx="4102100" cy="3076575"/>
          </a:xfrm>
          <a:prstGeom prst="rect">
            <a:avLst/>
          </a:prstGeom>
        </p:spPr>
      </p:pic>
    </p:spTree>
    <p:extLst>
      <p:ext uri="{BB962C8B-B14F-4D97-AF65-F5344CB8AC3E}">
        <p14:creationId xmlns:p14="http://schemas.microsoft.com/office/powerpoint/2010/main" val="2635211973"/>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3847207"/>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instructions</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Purification rituals</a:t>
            </a:r>
          </a:p>
          <a:p>
            <a:pPr marL="1533525" lvl="1" indent="-533400">
              <a:buFont typeface="Wingdings" panose="05000000000000000000" pitchFamily="2" charset="2"/>
              <a:buChar char="Ø"/>
            </a:pPr>
            <a:r>
              <a:rPr lang="en-GB" sz="28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Outward only</a:t>
            </a:r>
          </a:p>
        </p:txBody>
      </p:sp>
    </p:spTree>
    <p:extLst>
      <p:ext uri="{BB962C8B-B14F-4D97-AF65-F5344CB8AC3E}">
        <p14:creationId xmlns:p14="http://schemas.microsoft.com/office/powerpoint/2010/main" val="1664418285"/>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4585871"/>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instructions</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Headwaiter’s appraisal-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“Everyone brings </a:t>
            </a:r>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out the choice wine first and then the cheaper wine after the guests have had too much to drink, but you have saved the best till now.” </a:t>
            </a:r>
            <a:endPar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a:p>
            <a:pPr marL="1076325" indent="-533400">
              <a:buFont typeface="Arial" panose="020B0604020202020204" pitchFamily="34" charset="0"/>
              <a:buChar char="•"/>
            </a:pPr>
            <a:endParaRPr lang="en-GB" sz="2800" b="1" dirty="0" smtClean="0">
              <a:ln>
                <a:solidFill>
                  <a:schemeClr val="tx1"/>
                </a:solidFill>
              </a:ln>
              <a:solidFill>
                <a:srgbClr val="8B2C25"/>
              </a:solidFill>
              <a:effectLst>
                <a:glow rad="63500">
                  <a:schemeClr val="bg1"/>
                </a:glow>
              </a:effectLst>
              <a:latin typeface="Berlin Sans FB" panose="020E0602020502020306" pitchFamily="34" charset="0"/>
            </a:endParaRPr>
          </a:p>
        </p:txBody>
      </p:sp>
    </p:spTree>
    <p:extLst>
      <p:ext uri="{BB962C8B-B14F-4D97-AF65-F5344CB8AC3E}">
        <p14:creationId xmlns:p14="http://schemas.microsoft.com/office/powerpoint/2010/main" val="1102698670"/>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3785652"/>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instructions</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Headwaiter’s appraisal</a:t>
            </a:r>
          </a:p>
          <a:p>
            <a:pPr marL="1533525" lvl="1" indent="-533400">
              <a:buFont typeface="Wingdings" panose="05000000000000000000" pitchFamily="2" charset="2"/>
              <a:buChar char="Ø"/>
            </a:pPr>
            <a:r>
              <a:rPr lang="en-GB" sz="28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Past objections</a:t>
            </a:r>
          </a:p>
        </p:txBody>
      </p:sp>
    </p:spTree>
    <p:extLst>
      <p:ext uri="{BB962C8B-B14F-4D97-AF65-F5344CB8AC3E}">
        <p14:creationId xmlns:p14="http://schemas.microsoft.com/office/powerpoint/2010/main" val="1185685787"/>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4216539"/>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intervention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reply</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Mary’s reaction</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response</a:t>
            </a:r>
          </a:p>
          <a:p>
            <a:pPr marL="1076325" indent="-533400">
              <a:buFont typeface="Arial" panose="020B0604020202020204" pitchFamily="34" charset="0"/>
              <a:buChar char="•"/>
            </a:pPr>
            <a:r>
              <a:rPr lang="en-GB" sz="24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Jesus’ instructions</a:t>
            </a:r>
          </a:p>
          <a:p>
            <a:pPr marL="1076325" indent="-533400">
              <a:buFont typeface="Arial" panose="020B0604020202020204" pitchFamily="34" charset="0"/>
              <a:buChar char="•"/>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Headwaiter’s appraisal</a:t>
            </a:r>
          </a:p>
          <a:p>
            <a:pPr marL="1533525" lvl="1" indent="-533400">
              <a:buFont typeface="Wingdings" panose="05000000000000000000" pitchFamily="2" charset="2"/>
              <a:buChar char="Ø"/>
            </a:pPr>
            <a:r>
              <a:rPr lang="en-GB" sz="24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Past objections</a:t>
            </a:r>
          </a:p>
          <a:p>
            <a:pPr marL="1533525" lvl="1" indent="-533400">
              <a:buFont typeface="Wingdings" panose="05000000000000000000" pitchFamily="2" charset="2"/>
              <a:buChar char="Ø"/>
            </a:pPr>
            <a:r>
              <a:rPr lang="en-GB" sz="2800" b="1" dirty="0" smtClean="0">
                <a:ln>
                  <a:solidFill>
                    <a:schemeClr val="tx1"/>
                  </a:solidFill>
                </a:ln>
                <a:solidFill>
                  <a:srgbClr val="7030A0"/>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World view</a:t>
            </a:r>
          </a:p>
        </p:txBody>
      </p:sp>
    </p:spTree>
    <p:extLst>
      <p:ext uri="{BB962C8B-B14F-4D97-AF65-F5344CB8AC3E}">
        <p14:creationId xmlns:p14="http://schemas.microsoft.com/office/powerpoint/2010/main" val="3309592711"/>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1446550"/>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significance – new order</a:t>
            </a:r>
          </a:p>
        </p:txBody>
      </p:sp>
    </p:spTree>
    <p:extLst>
      <p:ext uri="{BB962C8B-B14F-4D97-AF65-F5344CB8AC3E}">
        <p14:creationId xmlns:p14="http://schemas.microsoft.com/office/powerpoint/2010/main" val="1705279874"/>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4585871"/>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significance</a:t>
            </a:r>
          </a:p>
          <a:p>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4.  The splendour </a:t>
            </a:r>
            <a:r>
              <a:rPr lang="en-GB" sz="2800" b="1" i="1" dirty="0">
                <a:ln>
                  <a:solidFill>
                    <a:schemeClr val="tx1"/>
                  </a:solidFill>
                </a:ln>
                <a:solidFill>
                  <a:srgbClr val="FF0000"/>
                </a:solidFill>
                <a:effectLst>
                  <a:glow rad="38100">
                    <a:srgbClr val="FFFF00"/>
                  </a:glow>
                  <a:outerShdw blurRad="38100" dist="38100" dir="2700000" algn="tl">
                    <a:srgbClr val="000000">
                      <a:alpha val="43137"/>
                    </a:srgbClr>
                  </a:outerShdw>
                </a:effectLst>
              </a:rPr>
              <a:t>This, the first of his miraculous signs, Jesus performed in Cana of Galilee. He thus revealed his glory, and his disciples put their faith in him. After this he went down to Capernaum with his mother and brothers and his disciples. There they stayed for a few days. </a:t>
            </a:r>
          </a:p>
          <a:p>
            <a:r>
              <a:rPr lang="en-GB" sz="3200" dirty="0"/>
              <a:t> </a:t>
            </a:r>
          </a:p>
          <a:p>
            <a:pPr marL="541338" indent="-541338">
              <a:buFontTx/>
              <a:buAutoNum type="arabicPeriod"/>
            </a:pPr>
            <a:endParaRPr lang="en-GB" sz="3200" b="1" dirty="0" smtClean="0">
              <a:ln>
                <a:solidFill>
                  <a:schemeClr val="tx1"/>
                </a:solidFill>
              </a:ln>
              <a:solidFill>
                <a:srgbClr val="0070C0"/>
              </a:solidFill>
              <a:effectLst>
                <a:glow rad="63500">
                  <a:schemeClr val="bg1"/>
                </a:glow>
              </a:effectLst>
              <a:latin typeface="Berlin Sans FB" panose="020E0602020502020306" pitchFamily="34" charset="0"/>
            </a:endParaRPr>
          </a:p>
        </p:txBody>
      </p:sp>
    </p:spTree>
    <p:extLst>
      <p:ext uri="{BB962C8B-B14F-4D97-AF65-F5344CB8AC3E}">
        <p14:creationId xmlns:p14="http://schemas.microsoft.com/office/powerpoint/2010/main" val="2781494578"/>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2308324"/>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significance</a:t>
            </a:r>
          </a:p>
          <a:p>
            <a:pPr marL="514350" indent="-514350">
              <a:buAutoNum type="arabicPeriod" startAt="4"/>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splendour</a:t>
            </a:r>
          </a:p>
          <a:p>
            <a:pPr marL="914400" lvl="1" indent="-457200">
              <a:buFont typeface="Wingdings" panose="05000000000000000000" pitchFamily="2" charset="2"/>
              <a:buChar char="Ø"/>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Breakdown between sacred and secular</a:t>
            </a:r>
          </a:p>
        </p:txBody>
      </p:sp>
    </p:spTree>
    <p:extLst>
      <p:ext uri="{BB962C8B-B14F-4D97-AF65-F5344CB8AC3E}">
        <p14:creationId xmlns:p14="http://schemas.microsoft.com/office/powerpoint/2010/main" val="565246818"/>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4185761"/>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significance</a:t>
            </a:r>
          </a:p>
          <a:p>
            <a:pPr marL="514350" indent="-514350">
              <a:buAutoNum type="arabicPeriod" startAt="4"/>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splendour</a:t>
            </a:r>
          </a:p>
          <a:p>
            <a:pPr marL="914400" lvl="1" indent="-457200">
              <a:buFont typeface="Wingdings" panose="05000000000000000000" pitchFamily="2" charset="2"/>
              <a:buChar char="Ø"/>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Breakdown between sacred and secular</a:t>
            </a:r>
          </a:p>
          <a:p>
            <a:pPr marL="895350" indent="-447675">
              <a:buFont typeface="Wingdings" panose="05000000000000000000" pitchFamily="2" charset="2"/>
              <a:buChar char="Ø"/>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Passage from old to new - </a:t>
            </a:r>
            <a:r>
              <a:rPr lang="en-GB" sz="24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“dying to what once bound us, we have been released from the law so that we serve in the new way of the Spirit, and not in the old way of the written code” </a:t>
            </a:r>
            <a:r>
              <a:rPr lang="en-GB" sz="24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(Rom.7:6).</a:t>
            </a:r>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a:p>
            <a:r>
              <a:rPr lang="en-GB" dirty="0"/>
              <a:t> </a:t>
            </a:r>
          </a:p>
          <a:p>
            <a:pPr marL="914400" lvl="1" indent="-457200">
              <a:buFont typeface="Wingdings" panose="05000000000000000000" pitchFamily="2" charset="2"/>
              <a:buChar char="Ø"/>
            </a:pPr>
            <a:endParaRPr lang="en-GB" sz="2800" b="1" dirty="0" smtClean="0">
              <a:ln>
                <a:solidFill>
                  <a:schemeClr val="tx1"/>
                </a:solidFill>
              </a:ln>
              <a:solidFill>
                <a:srgbClr val="8B2C25"/>
              </a:solidFill>
              <a:effectLst>
                <a:glow rad="63500">
                  <a:schemeClr val="bg1"/>
                </a:glow>
              </a:effectLst>
              <a:latin typeface="Berlin Sans FB" panose="020E0602020502020306" pitchFamily="34" charset="0"/>
            </a:endParaRPr>
          </a:p>
        </p:txBody>
      </p:sp>
    </p:spTree>
    <p:extLst>
      <p:ext uri="{BB962C8B-B14F-4D97-AF65-F5344CB8AC3E}">
        <p14:creationId xmlns:p14="http://schemas.microsoft.com/office/powerpoint/2010/main" val="116427834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4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4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405586"/>
          </a:xfrm>
        </p:spPr>
        <p:txBody>
          <a:bodyPr>
            <a:normAutofit/>
          </a:bodyPr>
          <a:lstStyle/>
          <a:p>
            <a:r>
              <a:rPr lang="en-GB"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990600" y="2021660"/>
            <a:ext cx="9944099" cy="892552"/>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ln>
                  <a:solidFill>
                    <a:schemeClr val="tx1"/>
                  </a:solidFill>
                </a:ln>
                <a:solidFill>
                  <a:srgbClr val="0070C0"/>
                </a:solidFill>
              </a:rPr>
              <a:t>Precise chronology</a:t>
            </a:r>
          </a:p>
          <a:p>
            <a:pPr marL="285750" indent="-285750">
              <a:buFont typeface="Arial" panose="020B0604020202020204" pitchFamily="34" charset="0"/>
              <a:buChar char="•"/>
            </a:pPr>
            <a:r>
              <a:rPr lang="en-GB" sz="2800" b="1" dirty="0" smtClean="0">
                <a:ln>
                  <a:solidFill>
                    <a:schemeClr val="tx1"/>
                  </a:solidFill>
                </a:ln>
                <a:solidFill>
                  <a:srgbClr val="0070C0"/>
                </a:solidFill>
              </a:rPr>
              <a:t>Old            New</a:t>
            </a:r>
            <a:endParaRPr lang="en-GB" sz="2800" b="1" dirty="0">
              <a:ln>
                <a:solidFill>
                  <a:schemeClr val="tx1"/>
                </a:solidFill>
              </a:ln>
              <a:solidFill>
                <a:srgbClr val="0070C0"/>
              </a:solidFill>
            </a:endParaRPr>
          </a:p>
        </p:txBody>
      </p:sp>
      <p:sp>
        <p:nvSpPr>
          <p:cNvPr id="6" name="Right Arrow 5"/>
          <p:cNvSpPr/>
          <p:nvPr/>
        </p:nvSpPr>
        <p:spPr>
          <a:xfrm>
            <a:off x="1990725" y="2600894"/>
            <a:ext cx="7239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4472644"/>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3354765"/>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significance</a:t>
            </a:r>
          </a:p>
          <a:p>
            <a:pPr marL="514350" indent="-514350">
              <a:buAutoNum type="arabicPeriod" startAt="4"/>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splendour</a:t>
            </a:r>
          </a:p>
          <a:p>
            <a:pPr marL="514350" indent="-514350">
              <a:buAutoNum type="arabicPeriod" startAt="4"/>
            </a:pPr>
            <a:endParaRPr lang="en-GB" sz="3200" b="1" dirty="0">
              <a:ln>
                <a:solidFill>
                  <a:schemeClr val="tx1"/>
                </a:solidFill>
              </a:ln>
              <a:solidFill>
                <a:srgbClr val="0070C0"/>
              </a:solidFill>
              <a:effectLst>
                <a:glow rad="63500">
                  <a:schemeClr val="bg1"/>
                </a:glow>
              </a:effectLst>
              <a:latin typeface="Berlin Sans FB" panose="020E0602020502020306" pitchFamily="34" charset="0"/>
            </a:endParaRPr>
          </a:p>
          <a:p>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Conclusion: </a:t>
            </a:r>
          </a:p>
          <a:p>
            <a:pPr marL="895350" indent="-533400">
              <a:buFont typeface="Wingdings" panose="05000000000000000000" pitchFamily="2" charset="2"/>
              <a:buChar char="v"/>
            </a:pPr>
            <a:r>
              <a:rPr lang="en-GB" sz="32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Water of tradition or joyous wine of Spirit?</a:t>
            </a:r>
          </a:p>
        </p:txBody>
      </p:sp>
    </p:spTree>
    <p:extLst>
      <p:ext uri="{BB962C8B-B14F-4D97-AF65-F5344CB8AC3E}">
        <p14:creationId xmlns:p14="http://schemas.microsoft.com/office/powerpoint/2010/main" val="1249228508"/>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3847207"/>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significance</a:t>
            </a:r>
          </a:p>
          <a:p>
            <a:pPr marL="514350" indent="-514350">
              <a:buAutoNum type="arabicPeriod" startAt="4"/>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splendour</a:t>
            </a:r>
          </a:p>
          <a:p>
            <a:pPr marL="514350" indent="-514350">
              <a:buAutoNum type="arabicPeriod" startAt="4"/>
            </a:pPr>
            <a:endParaRPr lang="en-GB" sz="3200" b="1" dirty="0">
              <a:ln>
                <a:solidFill>
                  <a:schemeClr val="tx1"/>
                </a:solidFill>
              </a:ln>
              <a:solidFill>
                <a:srgbClr val="0070C0"/>
              </a:solidFill>
              <a:effectLst>
                <a:glow rad="63500">
                  <a:schemeClr val="bg1"/>
                </a:glow>
              </a:effectLst>
              <a:latin typeface="Berlin Sans FB" panose="020E0602020502020306" pitchFamily="34" charset="0"/>
            </a:endParaRPr>
          </a:p>
          <a:p>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Conclusion: </a:t>
            </a:r>
          </a:p>
          <a:p>
            <a:pPr marL="895350" indent="-533400">
              <a:buFont typeface="Wingdings" panose="05000000000000000000" pitchFamily="2" charset="2"/>
              <a:buChar char="v"/>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Water of tradition or joyous wine of Spirit?</a:t>
            </a:r>
          </a:p>
          <a:p>
            <a:pPr marL="895350" indent="-533400">
              <a:buFont typeface="Wingdings" panose="05000000000000000000" pitchFamily="2" charset="2"/>
              <a:buChar char="v"/>
            </a:pPr>
            <a:r>
              <a:rPr lang="en-GB" sz="32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What about the sad?</a:t>
            </a:r>
          </a:p>
        </p:txBody>
      </p:sp>
    </p:spTree>
    <p:extLst>
      <p:ext uri="{BB962C8B-B14F-4D97-AF65-F5344CB8AC3E}">
        <p14:creationId xmlns:p14="http://schemas.microsoft.com/office/powerpoint/2010/main" val="737159109"/>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4" y="1943100"/>
            <a:ext cx="10810875" cy="4339650"/>
          </a:xfrm>
          <a:prstGeom prst="rect">
            <a:avLst/>
          </a:prstGeom>
          <a:noFill/>
        </p:spPr>
        <p:txBody>
          <a:bodyPr wrap="square" rtlCol="0">
            <a:spAutoFit/>
          </a:bodyPr>
          <a:lstStyle/>
          <a:p>
            <a:pPr marL="541338" indent="-541338">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a:t>
            </a:r>
          </a:p>
          <a:p>
            <a:pPr marL="541338" indent="-541338">
              <a:buFontTx/>
              <a:buAutoNum type="arabicPeriod"/>
            </a:pPr>
            <a:r>
              <a:rPr lang="en-GB" sz="2800" b="1" dirty="0" smtClean="0">
                <a:ln>
                  <a:solidFill>
                    <a:schemeClr val="tx1"/>
                  </a:solidFill>
                </a:ln>
                <a:solidFill>
                  <a:srgbClr val="0070C0"/>
                </a:solidFill>
                <a:effectLst>
                  <a:glow rad="63500">
                    <a:schemeClr val="bg1"/>
                  </a:glow>
                </a:effectLst>
                <a:latin typeface="Berlin Sans FB" panose="020E0602020502020306" pitchFamily="34" charset="0"/>
              </a:rPr>
              <a:t>The significance</a:t>
            </a:r>
          </a:p>
          <a:p>
            <a:pPr marL="514350" indent="-514350">
              <a:buAutoNum type="arabicPeriod" startAt="4"/>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splendour</a:t>
            </a:r>
          </a:p>
          <a:p>
            <a:pPr marL="514350" indent="-514350">
              <a:buAutoNum type="arabicPeriod" startAt="4"/>
            </a:pPr>
            <a:endParaRPr lang="en-GB" sz="3200" b="1" dirty="0">
              <a:ln>
                <a:solidFill>
                  <a:schemeClr val="tx1"/>
                </a:solidFill>
              </a:ln>
              <a:solidFill>
                <a:srgbClr val="0070C0"/>
              </a:solidFill>
              <a:effectLst>
                <a:glow rad="63500">
                  <a:schemeClr val="bg1"/>
                </a:glow>
              </a:effectLst>
              <a:latin typeface="Berlin Sans FB" panose="020E0602020502020306" pitchFamily="34" charset="0"/>
            </a:endParaRPr>
          </a:p>
          <a:p>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Conclusion: </a:t>
            </a:r>
          </a:p>
          <a:p>
            <a:pPr marL="895350" indent="-533400">
              <a:buFont typeface="Wingdings" panose="05000000000000000000" pitchFamily="2" charset="2"/>
              <a:buChar char="v"/>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Water of tradition or joyous wine of Spirit?</a:t>
            </a:r>
          </a:p>
          <a:p>
            <a:pPr marL="895350" indent="-533400">
              <a:buFont typeface="Wingdings" panose="05000000000000000000" pitchFamily="2" charset="2"/>
              <a:buChar char="v"/>
            </a:pPr>
            <a:r>
              <a:rPr lang="en-GB" sz="28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What about the sad?</a:t>
            </a:r>
          </a:p>
          <a:p>
            <a:pPr marL="895350" indent="-533400">
              <a:buFont typeface="Wingdings" panose="05000000000000000000" pitchFamily="2" charset="2"/>
              <a:buChar char="v"/>
            </a:pPr>
            <a:r>
              <a:rPr lang="en-GB" sz="3200" b="1" dirty="0" smtClean="0">
                <a:ln>
                  <a:solidFill>
                    <a:schemeClr val="tx1"/>
                  </a:solidFill>
                </a:ln>
                <a:solidFill>
                  <a:srgbClr val="8B2C25"/>
                </a:solidFill>
                <a:effectLst>
                  <a:glow rad="63500">
                    <a:schemeClr val="bg1"/>
                  </a:glow>
                </a:effectLst>
                <a:latin typeface="Tahoma" panose="020B0604030504040204" pitchFamily="34" charset="0"/>
                <a:ea typeface="Tahoma" panose="020B0604030504040204" pitchFamily="34" charset="0"/>
                <a:cs typeface="Tahoma" panose="020B0604030504040204" pitchFamily="34" charset="0"/>
              </a:rPr>
              <a:t>Transforming power of Jesus</a:t>
            </a:r>
          </a:p>
        </p:txBody>
      </p:sp>
    </p:spTree>
    <p:extLst>
      <p:ext uri="{BB962C8B-B14F-4D97-AF65-F5344CB8AC3E}">
        <p14:creationId xmlns:p14="http://schemas.microsoft.com/office/powerpoint/2010/main" val="106456841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4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4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405586"/>
          </a:xfrm>
        </p:spPr>
        <p:txBody>
          <a:bodyPr>
            <a:normAutofit/>
          </a:bodyPr>
          <a:lstStyle/>
          <a:p>
            <a:r>
              <a:rPr lang="en-GB"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990600" y="2021660"/>
            <a:ext cx="9944099" cy="1261884"/>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ln>
                  <a:solidFill>
                    <a:schemeClr val="tx1"/>
                  </a:solidFill>
                </a:ln>
                <a:solidFill>
                  <a:srgbClr val="0070C0"/>
                </a:solidFill>
              </a:rPr>
              <a:t>Precise chronology</a:t>
            </a:r>
          </a:p>
          <a:p>
            <a:pPr marL="285750" indent="-285750">
              <a:buFont typeface="Arial" panose="020B0604020202020204" pitchFamily="34" charset="0"/>
              <a:buChar char="•"/>
            </a:pPr>
            <a:r>
              <a:rPr lang="en-GB" sz="2400" b="1" dirty="0" smtClean="0">
                <a:ln>
                  <a:solidFill>
                    <a:schemeClr val="tx1"/>
                  </a:solidFill>
                </a:ln>
                <a:solidFill>
                  <a:srgbClr val="0070C0"/>
                </a:solidFill>
              </a:rPr>
              <a:t>Old            New</a:t>
            </a:r>
          </a:p>
          <a:p>
            <a:pPr marL="285750" indent="-285750">
              <a:buFont typeface="Arial" panose="020B0604020202020204" pitchFamily="34" charset="0"/>
              <a:buChar char="•"/>
            </a:pPr>
            <a:r>
              <a:rPr lang="en-GB" sz="2800" b="1" dirty="0" smtClean="0">
                <a:ln>
                  <a:solidFill>
                    <a:schemeClr val="tx1"/>
                  </a:solidFill>
                </a:ln>
                <a:solidFill>
                  <a:srgbClr val="0070C0"/>
                </a:solidFill>
              </a:rPr>
              <a:t>Book of signs</a:t>
            </a:r>
            <a:endParaRPr lang="en-GB" sz="2800" b="1" dirty="0">
              <a:ln>
                <a:solidFill>
                  <a:schemeClr val="tx1"/>
                </a:solidFill>
              </a:ln>
              <a:solidFill>
                <a:srgbClr val="0070C0"/>
              </a:solidFill>
            </a:endParaRPr>
          </a:p>
        </p:txBody>
      </p:sp>
      <p:sp>
        <p:nvSpPr>
          <p:cNvPr id="6" name="Right Arrow 5"/>
          <p:cNvSpPr/>
          <p:nvPr/>
        </p:nvSpPr>
        <p:spPr>
          <a:xfrm>
            <a:off x="1857375" y="2524694"/>
            <a:ext cx="7239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081091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4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4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405586"/>
          </a:xfrm>
        </p:spPr>
        <p:txBody>
          <a:bodyPr>
            <a:normAutofit/>
          </a:bodyPr>
          <a:lstStyle/>
          <a:p>
            <a:r>
              <a:rPr lang="en-GB"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990600" y="2021660"/>
            <a:ext cx="10134600" cy="2123658"/>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ln>
                  <a:solidFill>
                    <a:schemeClr val="tx1"/>
                  </a:solidFill>
                </a:ln>
                <a:solidFill>
                  <a:srgbClr val="0070C0"/>
                </a:solidFill>
              </a:rPr>
              <a:t>Precise chronology</a:t>
            </a:r>
          </a:p>
          <a:p>
            <a:pPr marL="285750" indent="-285750">
              <a:buFont typeface="Arial" panose="020B0604020202020204" pitchFamily="34" charset="0"/>
              <a:buChar char="•"/>
            </a:pPr>
            <a:r>
              <a:rPr lang="en-GB" sz="2400" b="1" dirty="0" smtClean="0">
                <a:ln>
                  <a:solidFill>
                    <a:schemeClr val="tx1"/>
                  </a:solidFill>
                </a:ln>
                <a:solidFill>
                  <a:srgbClr val="0070C0"/>
                </a:solidFill>
              </a:rPr>
              <a:t>Old            New</a:t>
            </a:r>
          </a:p>
          <a:p>
            <a:pPr marL="285750" indent="-285750">
              <a:buFont typeface="Arial" panose="020B0604020202020204" pitchFamily="34" charset="0"/>
              <a:buChar char="•"/>
            </a:pPr>
            <a:r>
              <a:rPr lang="en-GB" sz="2400" b="1" dirty="0" smtClean="0">
                <a:ln>
                  <a:solidFill>
                    <a:schemeClr val="tx1"/>
                  </a:solidFill>
                </a:ln>
                <a:solidFill>
                  <a:srgbClr val="0070C0"/>
                </a:solidFill>
              </a:rPr>
              <a:t>Book of signs</a:t>
            </a:r>
          </a:p>
          <a:p>
            <a:pPr marL="285750" indent="-285750">
              <a:buFont typeface="Arial" panose="020B0604020202020204" pitchFamily="34" charset="0"/>
              <a:buChar char="•"/>
            </a:pPr>
            <a:r>
              <a:rPr lang="en-GB" sz="2800" b="1" dirty="0" smtClean="0">
                <a:ln>
                  <a:solidFill>
                    <a:schemeClr val="tx1"/>
                  </a:solidFill>
                </a:ln>
                <a:solidFill>
                  <a:srgbClr val="0070C0"/>
                </a:solidFill>
              </a:rPr>
              <a:t>Leon Morris: </a:t>
            </a:r>
            <a:r>
              <a:rPr lang="en-GB" sz="2800" b="1" i="1" dirty="0" smtClean="0">
                <a:ln>
                  <a:solidFill>
                    <a:schemeClr val="tx1"/>
                  </a:solidFill>
                </a:ln>
                <a:solidFill>
                  <a:srgbClr val="FF0000"/>
                </a:solidFill>
              </a:rPr>
              <a:t>“Jesus changing the water of Judaism into the wine of Christianity”</a:t>
            </a:r>
            <a:endParaRPr lang="en-GB" sz="2800" b="1" dirty="0">
              <a:ln>
                <a:solidFill>
                  <a:schemeClr val="tx1"/>
                </a:solidFill>
              </a:ln>
              <a:solidFill>
                <a:srgbClr val="0070C0"/>
              </a:solidFill>
            </a:endParaRPr>
          </a:p>
        </p:txBody>
      </p:sp>
      <p:sp>
        <p:nvSpPr>
          <p:cNvPr id="6" name="Right Arrow 5"/>
          <p:cNvSpPr/>
          <p:nvPr/>
        </p:nvSpPr>
        <p:spPr>
          <a:xfrm>
            <a:off x="1857375" y="2524694"/>
            <a:ext cx="7239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8312803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5" y="1943100"/>
            <a:ext cx="10115550" cy="1692771"/>
          </a:xfrm>
          <a:prstGeom prst="rect">
            <a:avLst/>
          </a:prstGeom>
          <a:noFill/>
        </p:spPr>
        <p:txBody>
          <a:bodyPr wrap="square" rtlCol="0">
            <a:spAutoFit/>
          </a:bodyPr>
          <a:lstStyle/>
          <a:p>
            <a:pPr marL="3048000" indent="-3048000"/>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1. The situation </a:t>
            </a:r>
            <a:r>
              <a:rPr lang="en-GB" sz="2400" b="1" i="1" dirty="0" smtClean="0">
                <a:ln>
                  <a:solidFill>
                    <a:schemeClr val="tx1"/>
                  </a:solidFill>
                </a:ln>
                <a:solidFill>
                  <a:srgbClr val="FF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O</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 the third day a wedding took place at Cana in Galilee. Jesus’ mother was there, and Jesus and his disciples had also been invited to the wedding.</a:t>
            </a:r>
            <a:endParaRPr lang="en-GB" sz="2400" b="1" i="1" dirty="0">
              <a:ln>
                <a:solidFill>
                  <a:schemeClr val="tx1"/>
                </a:solidFill>
              </a:ln>
              <a:solidFill>
                <a:srgbClr val="0070C0"/>
              </a:solidFill>
              <a:effectLst>
                <a:glow rad="63500">
                  <a:srgbClr val="FFFF00"/>
                </a:glow>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322417349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5" y="1943100"/>
            <a:ext cx="10115550" cy="1015663"/>
          </a:xfrm>
          <a:prstGeom prst="rect">
            <a:avLst/>
          </a:prstGeom>
          <a:noFill/>
        </p:spPr>
        <p:txBody>
          <a:bodyPr wrap="square" rtlCol="0">
            <a:spAutoFit/>
          </a:bodyPr>
          <a:lstStyle/>
          <a:p>
            <a:pPr marL="541338" indent="-541338">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1074738" indent="-533400">
              <a:buFont typeface="Arial" panose="020B0604020202020204" pitchFamily="34" charset="0"/>
              <a:buChar char="•"/>
            </a:pPr>
            <a:r>
              <a:rPr lang="en-GB" sz="28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Double meaning: “the third day”</a:t>
            </a:r>
            <a:endParaRPr lang="en-GB" sz="2800" b="1" dirty="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964364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5" y="1943100"/>
            <a:ext cx="10115550" cy="1384995"/>
          </a:xfrm>
          <a:prstGeom prst="rect">
            <a:avLst/>
          </a:prstGeom>
          <a:noFill/>
        </p:spPr>
        <p:txBody>
          <a:bodyPr wrap="square" rtlCol="0">
            <a:spAutoFit/>
          </a:bodyPr>
          <a:lstStyle/>
          <a:p>
            <a:pPr marL="541338" indent="-541338">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1074738" indent="-533400">
              <a:buFont typeface="Arial" panose="020B0604020202020204" pitchFamily="34" charset="0"/>
              <a:buChar char="•"/>
            </a:pPr>
            <a:r>
              <a:rPr lang="en-GB" sz="24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Double meaning: “the third day”</a:t>
            </a:r>
          </a:p>
          <a:p>
            <a:pPr marL="1074738" indent="-533400">
              <a:buFont typeface="Arial" panose="020B0604020202020204" pitchFamily="34" charset="0"/>
              <a:buChar char="•"/>
            </a:pPr>
            <a:r>
              <a:rPr lang="en-GB" sz="28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Mary’s connection</a:t>
            </a:r>
            <a:endParaRPr lang="en-GB" sz="2800" b="1" dirty="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8913128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BEBA8EAE-BF5A-486C-A8C5-ECC9F3942E4B}">
                <a14:imgProps xmlns:a14="http://schemas.microsoft.com/office/drawing/2010/main">
                  <a14:imgLayer r:embed="rId3">
                    <a14:imgEffect>
                      <a14:artisticMosiaicBubbles/>
                    </a14:imgEffect>
                    <a14:imgEffect>
                      <a14:colorTemperature colorTemp="6483"/>
                    </a14:imgEffect>
                    <a14:imgEffect>
                      <a14:saturation sat="47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98762" y="681486"/>
            <a:ext cx="8994475" cy="657061"/>
          </a:xfrm>
        </p:spPr>
        <p:txBody>
          <a:bodyPr>
            <a:normAutofit/>
          </a:bodyPr>
          <a:lstStyle/>
          <a:p>
            <a:r>
              <a:rPr lang="en-GB" sz="2800" b="1" dirty="0" smtClean="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Special Wedding</a:t>
            </a:r>
            <a:endParaRPr lang="en-GB" sz="2800" b="1" dirty="0">
              <a:ln>
                <a:solidFill>
                  <a:schemeClr val="tx1"/>
                </a:solidFill>
              </a:ln>
              <a:solidFill>
                <a:srgbClr val="C00000"/>
              </a:solidFill>
              <a:effectLst>
                <a:glow rad="63500">
                  <a:schemeClr val="bg1"/>
                </a:glow>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24000" y="1338547"/>
            <a:ext cx="9144000" cy="1655762"/>
          </a:xfrm>
        </p:spPr>
        <p:txBody>
          <a:bodyPr/>
          <a:lstStyle/>
          <a:p>
            <a:r>
              <a:rPr lang="en-GB"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John 2:1-11</a:t>
            </a:r>
          </a:p>
        </p:txBody>
      </p:sp>
      <p:sp>
        <p:nvSpPr>
          <p:cNvPr id="4" name="TextBox 3"/>
          <p:cNvSpPr txBox="1"/>
          <p:nvPr/>
        </p:nvSpPr>
        <p:spPr>
          <a:xfrm>
            <a:off x="1057275" y="1943100"/>
            <a:ext cx="10115550" cy="1815882"/>
          </a:xfrm>
          <a:prstGeom prst="rect">
            <a:avLst/>
          </a:prstGeom>
          <a:noFill/>
        </p:spPr>
        <p:txBody>
          <a:bodyPr wrap="square" rtlCol="0">
            <a:spAutoFit/>
          </a:bodyPr>
          <a:lstStyle/>
          <a:p>
            <a:pPr marL="541338" indent="-541338">
              <a:buAutoNum type="arabicPeriod"/>
            </a:pPr>
            <a:r>
              <a:rPr lang="en-GB" sz="3200" b="1" dirty="0" smtClean="0">
                <a:ln>
                  <a:solidFill>
                    <a:schemeClr val="tx1"/>
                  </a:solidFill>
                </a:ln>
                <a:solidFill>
                  <a:srgbClr val="0070C0"/>
                </a:solidFill>
                <a:effectLst>
                  <a:glow rad="63500">
                    <a:schemeClr val="bg1"/>
                  </a:glow>
                </a:effectLst>
                <a:latin typeface="Berlin Sans FB" panose="020E0602020502020306" pitchFamily="34" charset="0"/>
              </a:rPr>
              <a:t>The situation</a:t>
            </a:r>
          </a:p>
          <a:p>
            <a:pPr marL="1074738" indent="-533400">
              <a:buFont typeface="Arial" panose="020B0604020202020204" pitchFamily="34" charset="0"/>
              <a:buChar char="•"/>
            </a:pPr>
            <a:r>
              <a:rPr lang="en-GB" sz="24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Double meaning: “the third day”</a:t>
            </a:r>
          </a:p>
          <a:p>
            <a:pPr marL="1074738" indent="-533400">
              <a:buFont typeface="Arial" panose="020B0604020202020204" pitchFamily="34" charset="0"/>
              <a:buChar char="•"/>
            </a:pPr>
            <a:r>
              <a:rPr lang="en-GB" sz="24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Mary’s connection</a:t>
            </a:r>
          </a:p>
          <a:p>
            <a:pPr marL="1074738" indent="-533400">
              <a:buFont typeface="Arial" panose="020B0604020202020204" pitchFamily="34" charset="0"/>
              <a:buChar char="•"/>
            </a:pPr>
            <a:r>
              <a:rPr lang="en-GB" sz="2800" b="1" dirty="0" smtClean="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rPr>
              <a:t>Jewish weddings</a:t>
            </a:r>
            <a:endParaRPr lang="en-GB" sz="2800" b="1" dirty="0">
              <a:ln>
                <a:solidFill>
                  <a:schemeClr val="tx1"/>
                </a:solidFill>
              </a:ln>
              <a:solidFill>
                <a:srgbClr val="8B2C25"/>
              </a:solidFill>
              <a:effectLst>
                <a:glow>
                  <a:srgbClr val="FFFF00"/>
                </a:glo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474507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877</Words>
  <Application>Microsoft Office PowerPoint</Application>
  <PresentationFormat>Widescreen</PresentationFormat>
  <Paragraphs>225</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Berlin Sans FB</vt:lpstr>
      <vt:lpstr>Calibri</vt:lpstr>
      <vt:lpstr>Calibri Light</vt:lpstr>
      <vt:lpstr>Tahoma</vt:lpstr>
      <vt:lpstr>Verdana</vt:lpstr>
      <vt:lpstr>Wingdings</vt:lpstr>
      <vt:lpstr>Office Theme</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lpstr>A Special Wedding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transformer</dc:title>
  <dc:creator>Colin Howells</dc:creator>
  <cp:lastModifiedBy>IT Team</cp:lastModifiedBy>
  <cp:revision>30</cp:revision>
  <dcterms:created xsi:type="dcterms:W3CDTF">2017-03-21T09:29:20Z</dcterms:created>
  <dcterms:modified xsi:type="dcterms:W3CDTF">2017-04-30T08:06:15Z</dcterms:modified>
</cp:coreProperties>
</file>